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6858000" cy="9144000"/>
  <p:embeddedFontLst>
    <p:embeddedFont>
      <p:font typeface="Barlow" panose="00000500000000000000" pitchFamily="2" charset="0"/>
      <p:regular r:id="rId10"/>
      <p:bold r:id="rId11"/>
      <p:italic r:id="rId12"/>
      <p:boldItalic r:id="rId13"/>
    </p:embeddedFont>
    <p:embeddedFont>
      <p:font typeface="Barlow Bold" panose="00000800000000000000" charset="0"/>
      <p:regular r:id="rId14"/>
    </p:embeddedFont>
    <p:embeddedFont>
      <p:font typeface="Barlow Semi-Bold" panose="020B0604020202020204" charset="0"/>
      <p:regular r:id="rId15"/>
    </p:embeddedFont>
    <p:embeddedFont>
      <p:font typeface="Barlow SemiCondensed" panose="020B0604020202020204" charset="0"/>
      <p:regular r:id="rId16"/>
    </p:embeddedFont>
    <p:embeddedFont>
      <p:font typeface="Barlow SemiCondense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12" Type="http://schemas.openxmlformats.org/officeDocument/2006/relationships/image" Target="../media/image12.png"/><Relationship Id="rId17" Type="http://schemas.openxmlformats.org/officeDocument/2006/relationships/image" Target="../media/image29.sv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4.sv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19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23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4.sv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19313" y="1401031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561406" y="3793215"/>
            <a:ext cx="874091" cy="811812"/>
          </a:xfrm>
          <a:custGeom>
            <a:avLst/>
            <a:gdLst/>
            <a:ahLst/>
            <a:cxnLst/>
            <a:rect l="l" t="t" r="r" b="b"/>
            <a:pathLst>
              <a:path w="874091" h="811812">
                <a:moveTo>
                  <a:pt x="0" y="0"/>
                </a:moveTo>
                <a:lnTo>
                  <a:pt x="874090" y="0"/>
                </a:lnTo>
                <a:lnTo>
                  <a:pt x="874090" y="811812"/>
                </a:lnTo>
                <a:lnTo>
                  <a:pt x="0" y="81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565951" y="4605027"/>
            <a:ext cx="5153751" cy="3383298"/>
            <a:chOff x="0" y="0"/>
            <a:chExt cx="6871667" cy="4511064"/>
          </a:xfrm>
        </p:grpSpPr>
        <p:sp>
          <p:nvSpPr>
            <p:cNvPr id="17" name="Freeform 17"/>
            <p:cNvSpPr/>
            <p:nvPr/>
          </p:nvSpPr>
          <p:spPr>
            <a:xfrm>
              <a:off x="0" y="2712381"/>
              <a:ext cx="1643547" cy="1798684"/>
            </a:xfrm>
            <a:custGeom>
              <a:avLst/>
              <a:gdLst/>
              <a:ahLst/>
              <a:cxnLst/>
              <a:rect l="l" t="t" r="r" b="b"/>
              <a:pathLst>
                <a:path w="1643547" h="1798684">
                  <a:moveTo>
                    <a:pt x="0" y="0"/>
                  </a:moveTo>
                  <a:lnTo>
                    <a:pt x="1643547" y="0"/>
                  </a:lnTo>
                  <a:lnTo>
                    <a:pt x="1643547" y="1798683"/>
                  </a:lnTo>
                  <a:lnTo>
                    <a:pt x="0" y="1798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821774" y="0"/>
              <a:ext cx="6049894" cy="2079651"/>
            </a:xfrm>
            <a:custGeom>
              <a:avLst/>
              <a:gdLst/>
              <a:ahLst/>
              <a:cxnLst/>
              <a:rect l="l" t="t" r="r" b="b"/>
              <a:pathLst>
                <a:path w="6049894" h="2079651">
                  <a:moveTo>
                    <a:pt x="0" y="0"/>
                  </a:moveTo>
                  <a:lnTo>
                    <a:pt x="6049893" y="0"/>
                  </a:lnTo>
                  <a:lnTo>
                    <a:pt x="6049893" y="2079651"/>
                  </a:lnTo>
                  <a:lnTo>
                    <a:pt x="0" y="207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686208">
              <a:off x="1098441" y="1572572"/>
              <a:ext cx="1650461" cy="1470411"/>
            </a:xfrm>
            <a:custGeom>
              <a:avLst/>
              <a:gdLst/>
              <a:ahLst/>
              <a:cxnLst/>
              <a:rect l="l" t="t" r="r" b="b"/>
              <a:pathLst>
                <a:path w="1650461" h="1470411">
                  <a:moveTo>
                    <a:pt x="0" y="0"/>
                  </a:moveTo>
                  <a:lnTo>
                    <a:pt x="1650462" y="0"/>
                  </a:lnTo>
                  <a:lnTo>
                    <a:pt x="1650462" y="1470411"/>
                  </a:lnTo>
                  <a:lnTo>
                    <a:pt x="0" y="1470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9996379" y="7688572"/>
            <a:ext cx="2201242" cy="1740269"/>
          </a:xfrm>
          <a:custGeom>
            <a:avLst/>
            <a:gdLst/>
            <a:ahLst/>
            <a:cxnLst/>
            <a:rect l="l" t="t" r="r" b="b"/>
            <a:pathLst>
              <a:path w="2201242" h="1740269">
                <a:moveTo>
                  <a:pt x="0" y="0"/>
                </a:moveTo>
                <a:lnTo>
                  <a:pt x="2201242" y="0"/>
                </a:lnTo>
                <a:lnTo>
                  <a:pt x="2201242" y="1740269"/>
                </a:lnTo>
                <a:lnTo>
                  <a:pt x="0" y="17402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4330" r="-4257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912023" y="2580745"/>
            <a:ext cx="8897760" cy="1455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D0D0D"/>
                </a:solidFill>
                <a:latin typeface="Barlow Bold"/>
              </a:rPr>
              <a:t>FUEL RECOMMENDER APP FOR CHRISTCHURCH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12023" y="1251475"/>
            <a:ext cx="8897760" cy="106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D0D0D"/>
                </a:solidFill>
                <a:latin typeface="Barlow Bold"/>
              </a:rPr>
              <a:t>DATA472-24S1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D0D0D"/>
                </a:solidFill>
                <a:latin typeface="Barlow Bold"/>
              </a:rPr>
              <a:t>DATA ENGINEERING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00125" y="7688572"/>
            <a:ext cx="4864240" cy="194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D0D0D"/>
                </a:solidFill>
                <a:latin typeface="Barlow Semi-Bold"/>
              </a:rPr>
              <a:t>Presented by:</a:t>
            </a: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D0D0D"/>
                </a:solidFill>
                <a:latin typeface="Barlow Semi-Bold"/>
              </a:rPr>
              <a:t>Hua Wang</a:t>
            </a: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D0D0D"/>
                </a:solidFill>
                <a:latin typeface="Barlow Semi-Bold"/>
              </a:rPr>
              <a:t>Hussain Ravat</a:t>
            </a: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D0D0D"/>
                </a:solidFill>
                <a:latin typeface="Barlow Semi-Bold"/>
              </a:rPr>
              <a:t>Swathy Padinjareveliyil Thankachan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D0D0D"/>
                </a:solidFill>
                <a:latin typeface="Barlow Semi-Bold"/>
              </a:rPr>
              <a:t>Panli Wang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21548"/>
            <a:ext cx="15470583" cy="5894577"/>
            <a:chOff x="0" y="0"/>
            <a:chExt cx="4074557" cy="15524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74557" cy="1552481"/>
            </a:xfrm>
            <a:custGeom>
              <a:avLst/>
              <a:gdLst/>
              <a:ahLst/>
              <a:cxnLst/>
              <a:rect l="l" t="t" r="r" b="b"/>
              <a:pathLst>
                <a:path w="4074557" h="1552481">
                  <a:moveTo>
                    <a:pt x="26523" y="0"/>
                  </a:moveTo>
                  <a:lnTo>
                    <a:pt x="4048034" y="0"/>
                  </a:lnTo>
                  <a:cubicBezTo>
                    <a:pt x="4062683" y="0"/>
                    <a:pt x="4074557" y="11875"/>
                    <a:pt x="4074557" y="26523"/>
                  </a:cubicBezTo>
                  <a:lnTo>
                    <a:pt x="4074557" y="1525959"/>
                  </a:lnTo>
                  <a:cubicBezTo>
                    <a:pt x="4074557" y="1532993"/>
                    <a:pt x="4071763" y="1539739"/>
                    <a:pt x="4066789" y="1544713"/>
                  </a:cubicBezTo>
                  <a:cubicBezTo>
                    <a:pt x="4061815" y="1549687"/>
                    <a:pt x="4055069" y="1552481"/>
                    <a:pt x="4048034" y="1552481"/>
                  </a:cubicBezTo>
                  <a:lnTo>
                    <a:pt x="26523" y="1552481"/>
                  </a:lnTo>
                  <a:cubicBezTo>
                    <a:pt x="11875" y="1552481"/>
                    <a:pt x="0" y="1540607"/>
                    <a:pt x="0" y="1525959"/>
                  </a:cubicBezTo>
                  <a:lnTo>
                    <a:pt x="0" y="26523"/>
                  </a:lnTo>
                  <a:cubicBezTo>
                    <a:pt x="0" y="11875"/>
                    <a:pt x="11875" y="0"/>
                    <a:pt x="265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3A685"/>
              </a:solidFill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74557" cy="1600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585590" y="3655767"/>
            <a:ext cx="13502363" cy="338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74"/>
              </a:lnSpc>
            </a:pPr>
            <a:r>
              <a:rPr lang="en-US" sz="4516" spc="234">
                <a:solidFill>
                  <a:srgbClr val="000000"/>
                </a:solidFill>
                <a:latin typeface="Barlow SemiCondensed"/>
              </a:rPr>
              <a:t>Develop a mobile app to enable users to find the best gas station in Christchurch  based on relative score based on distance, fuel prices, and potential savings. </a:t>
            </a:r>
          </a:p>
          <a:p>
            <a:pPr algn="just">
              <a:lnSpc>
                <a:spcPts val="6774"/>
              </a:lnSpc>
            </a:pPr>
            <a:endParaRPr lang="en-US" sz="4516" spc="234">
              <a:solidFill>
                <a:srgbClr val="000000"/>
              </a:solidFill>
              <a:latin typeface="Barlow SemiCondense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704615" y="1406785"/>
            <a:ext cx="3252104" cy="1029525"/>
            <a:chOff x="0" y="0"/>
            <a:chExt cx="4336138" cy="1372700"/>
          </a:xfrm>
        </p:grpSpPr>
        <p:grpSp>
          <p:nvGrpSpPr>
            <p:cNvPr id="19" name="Group 19"/>
            <p:cNvGrpSpPr/>
            <p:nvPr/>
          </p:nvGrpSpPr>
          <p:grpSpPr>
            <a:xfrm>
              <a:off x="76200" y="5521"/>
              <a:ext cx="4031338" cy="1367179"/>
              <a:chOff x="0" y="0"/>
              <a:chExt cx="796314" cy="2700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96314" cy="270060"/>
              </a:xfrm>
              <a:custGeom>
                <a:avLst/>
                <a:gdLst/>
                <a:ahLst/>
                <a:cxnLst/>
                <a:rect l="l" t="t" r="r" b="b"/>
                <a:pathLst>
                  <a:path w="796314" h="270060">
                    <a:moveTo>
                      <a:pt x="130590" y="0"/>
                    </a:moveTo>
                    <a:lnTo>
                      <a:pt x="665724" y="0"/>
                    </a:lnTo>
                    <a:cubicBezTo>
                      <a:pt x="737847" y="0"/>
                      <a:pt x="796314" y="58467"/>
                      <a:pt x="796314" y="130590"/>
                    </a:cubicBezTo>
                    <a:lnTo>
                      <a:pt x="796314" y="139470"/>
                    </a:lnTo>
                    <a:cubicBezTo>
                      <a:pt x="796314" y="211593"/>
                      <a:pt x="737847" y="270060"/>
                      <a:pt x="665724" y="270060"/>
                    </a:cubicBezTo>
                    <a:lnTo>
                      <a:pt x="130590" y="270060"/>
                    </a:lnTo>
                    <a:cubicBezTo>
                      <a:pt x="58467" y="270060"/>
                      <a:pt x="0" y="211593"/>
                      <a:pt x="0" y="139470"/>
                    </a:cubicBezTo>
                    <a:lnTo>
                      <a:pt x="0" y="130590"/>
                    </a:lnTo>
                    <a:cubicBezTo>
                      <a:pt x="0" y="58467"/>
                      <a:pt x="58467" y="0"/>
                      <a:pt x="130590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796314" cy="3176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0"/>
              <a:ext cx="1092059" cy="1372700"/>
              <a:chOff x="0" y="0"/>
              <a:chExt cx="5740400" cy="721558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740400" cy="7215589"/>
              </a:xfrm>
              <a:custGeom>
                <a:avLst/>
                <a:gdLst/>
                <a:ahLst/>
                <a:cxnLst/>
                <a:rect l="l" t="t" r="r" b="b"/>
                <a:pathLst>
                  <a:path w="5740400" h="7215589">
                    <a:moveTo>
                      <a:pt x="5435600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910789"/>
                    </a:lnTo>
                    <a:cubicBezTo>
                      <a:pt x="0" y="7079699"/>
                      <a:pt x="135890" y="7215589"/>
                      <a:pt x="304800" y="7215589"/>
                    </a:cubicBezTo>
                    <a:lnTo>
                      <a:pt x="5435600" y="7215589"/>
                    </a:lnTo>
                    <a:cubicBezTo>
                      <a:pt x="5604510" y="7215589"/>
                      <a:pt x="5740400" y="7079699"/>
                      <a:pt x="5740400" y="6910789"/>
                    </a:cubicBezTo>
                    <a:lnTo>
                      <a:pt x="5740400" y="304800"/>
                    </a:lnTo>
                    <a:cubicBezTo>
                      <a:pt x="5740400" y="135890"/>
                      <a:pt x="5604510" y="0"/>
                      <a:pt x="5435600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1625459" y="311551"/>
              <a:ext cx="2710680" cy="53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arlow Semi-Bold"/>
                </a:rPr>
                <a:t>GOAL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0838" y="229794"/>
              <a:ext cx="710382" cy="698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Barlow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1318089"/>
            <a:ext cx="16370798" cy="7391746"/>
            <a:chOff x="0" y="0"/>
            <a:chExt cx="4311650" cy="19467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11650" cy="1946797"/>
            </a:xfrm>
            <a:custGeom>
              <a:avLst/>
              <a:gdLst/>
              <a:ahLst/>
              <a:cxnLst/>
              <a:rect l="l" t="t" r="r" b="b"/>
              <a:pathLst>
                <a:path w="4311650" h="1946797">
                  <a:moveTo>
                    <a:pt x="25064" y="0"/>
                  </a:moveTo>
                  <a:lnTo>
                    <a:pt x="4286586" y="0"/>
                  </a:lnTo>
                  <a:cubicBezTo>
                    <a:pt x="4293234" y="0"/>
                    <a:pt x="4299609" y="2641"/>
                    <a:pt x="4304309" y="7341"/>
                  </a:cubicBezTo>
                  <a:cubicBezTo>
                    <a:pt x="4309010" y="12042"/>
                    <a:pt x="4311650" y="18417"/>
                    <a:pt x="4311650" y="25064"/>
                  </a:cubicBezTo>
                  <a:lnTo>
                    <a:pt x="4311650" y="1921733"/>
                  </a:lnTo>
                  <a:cubicBezTo>
                    <a:pt x="4311650" y="1928381"/>
                    <a:pt x="4309010" y="1934756"/>
                    <a:pt x="4304309" y="1939456"/>
                  </a:cubicBezTo>
                  <a:cubicBezTo>
                    <a:pt x="4299609" y="1944157"/>
                    <a:pt x="4293234" y="1946797"/>
                    <a:pt x="4286586" y="1946797"/>
                  </a:cubicBezTo>
                  <a:lnTo>
                    <a:pt x="25064" y="1946797"/>
                  </a:lnTo>
                  <a:cubicBezTo>
                    <a:pt x="18417" y="1946797"/>
                    <a:pt x="12042" y="1944157"/>
                    <a:pt x="7341" y="1939456"/>
                  </a:cubicBezTo>
                  <a:cubicBezTo>
                    <a:pt x="2641" y="1934756"/>
                    <a:pt x="0" y="1928381"/>
                    <a:pt x="0" y="1921733"/>
                  </a:cubicBezTo>
                  <a:lnTo>
                    <a:pt x="0" y="25064"/>
                  </a:lnTo>
                  <a:cubicBezTo>
                    <a:pt x="0" y="18417"/>
                    <a:pt x="2641" y="12042"/>
                    <a:pt x="7341" y="7341"/>
                  </a:cubicBezTo>
                  <a:cubicBezTo>
                    <a:pt x="12042" y="2641"/>
                    <a:pt x="18417" y="0"/>
                    <a:pt x="250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3A685"/>
              </a:solidFill>
              <a:prstDash val="sysDot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311650" cy="1994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9" lvl="1" indent="-237490" algn="ctr">
                <a:lnSpc>
                  <a:spcPts val="3079"/>
                </a:lnSpc>
                <a:buAutoNum type="arabicPeriod"/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94318" y="803326"/>
            <a:ext cx="3462401" cy="1029525"/>
            <a:chOff x="0" y="0"/>
            <a:chExt cx="4616534" cy="1372700"/>
          </a:xfrm>
        </p:grpSpPr>
        <p:grpSp>
          <p:nvGrpSpPr>
            <p:cNvPr id="18" name="Group 18"/>
            <p:cNvGrpSpPr/>
            <p:nvPr/>
          </p:nvGrpSpPr>
          <p:grpSpPr>
            <a:xfrm>
              <a:off x="81127" y="5521"/>
              <a:ext cx="4292024" cy="1367179"/>
              <a:chOff x="0" y="0"/>
              <a:chExt cx="847807" cy="27006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47807" cy="270060"/>
              </a:xfrm>
              <a:custGeom>
                <a:avLst/>
                <a:gdLst/>
                <a:ahLst/>
                <a:cxnLst/>
                <a:rect l="l" t="t" r="r" b="b"/>
                <a:pathLst>
                  <a:path w="847807" h="270060">
                    <a:moveTo>
                      <a:pt x="122658" y="0"/>
                    </a:moveTo>
                    <a:lnTo>
                      <a:pt x="725149" y="0"/>
                    </a:lnTo>
                    <a:cubicBezTo>
                      <a:pt x="757680" y="0"/>
                      <a:pt x="788879" y="12923"/>
                      <a:pt x="811882" y="35926"/>
                    </a:cubicBezTo>
                    <a:cubicBezTo>
                      <a:pt x="834884" y="58928"/>
                      <a:pt x="847807" y="90127"/>
                      <a:pt x="847807" y="122658"/>
                    </a:cubicBezTo>
                    <a:lnTo>
                      <a:pt x="847807" y="147402"/>
                    </a:lnTo>
                    <a:cubicBezTo>
                      <a:pt x="847807" y="215144"/>
                      <a:pt x="792891" y="270060"/>
                      <a:pt x="725149" y="270060"/>
                    </a:cubicBezTo>
                    <a:lnTo>
                      <a:pt x="122658" y="270060"/>
                    </a:lnTo>
                    <a:cubicBezTo>
                      <a:pt x="54916" y="270060"/>
                      <a:pt x="0" y="215144"/>
                      <a:pt x="0" y="147402"/>
                    </a:cubicBezTo>
                    <a:lnTo>
                      <a:pt x="0" y="122658"/>
                    </a:lnTo>
                    <a:cubicBezTo>
                      <a:pt x="0" y="54916"/>
                      <a:pt x="54916" y="0"/>
                      <a:pt x="122658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47807" cy="3176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1162676" cy="1372700"/>
              <a:chOff x="0" y="0"/>
              <a:chExt cx="6111602" cy="721558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111602" cy="7215589"/>
              </a:xfrm>
              <a:custGeom>
                <a:avLst/>
                <a:gdLst/>
                <a:ahLst/>
                <a:cxnLst/>
                <a:rect l="l" t="t" r="r" b="b"/>
                <a:pathLst>
                  <a:path w="6111602" h="7215589">
                    <a:moveTo>
                      <a:pt x="580680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910789"/>
                    </a:lnTo>
                    <a:cubicBezTo>
                      <a:pt x="0" y="7079699"/>
                      <a:pt x="135890" y="7215589"/>
                      <a:pt x="304800" y="7215589"/>
                    </a:cubicBezTo>
                    <a:lnTo>
                      <a:pt x="5806802" y="7215589"/>
                    </a:lnTo>
                    <a:cubicBezTo>
                      <a:pt x="5975712" y="7215589"/>
                      <a:pt x="6111602" y="7079699"/>
                      <a:pt x="6111602" y="6910789"/>
                    </a:cubicBezTo>
                    <a:lnTo>
                      <a:pt x="6111602" y="304800"/>
                    </a:lnTo>
                    <a:cubicBezTo>
                      <a:pt x="6111602" y="135890"/>
                      <a:pt x="5975712" y="0"/>
                      <a:pt x="5806802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730569" y="311551"/>
              <a:ext cx="2885965" cy="53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arlow Semi-Bold"/>
                </a:rPr>
                <a:t>WORK FLOW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3179" y="229794"/>
              <a:ext cx="756318" cy="698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Barlow Bold"/>
                </a:rPr>
                <a:t>2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956331" y="2490259"/>
            <a:ext cx="595814" cy="678161"/>
          </a:xfrm>
          <a:custGeom>
            <a:avLst/>
            <a:gdLst/>
            <a:ahLst/>
            <a:cxnLst/>
            <a:rect l="l" t="t" r="r" b="b"/>
            <a:pathLst>
              <a:path w="595814" h="678161">
                <a:moveTo>
                  <a:pt x="0" y="0"/>
                </a:moveTo>
                <a:lnTo>
                  <a:pt x="595814" y="0"/>
                </a:lnTo>
                <a:lnTo>
                  <a:pt x="595814" y="678161"/>
                </a:lnTo>
                <a:lnTo>
                  <a:pt x="0" y="678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1931873" y="4025670"/>
            <a:ext cx="620272" cy="620272"/>
          </a:xfrm>
          <a:custGeom>
            <a:avLst/>
            <a:gdLst/>
            <a:ahLst/>
            <a:cxnLst/>
            <a:rect l="l" t="t" r="r" b="b"/>
            <a:pathLst>
              <a:path w="620272" h="620272">
                <a:moveTo>
                  <a:pt x="0" y="0"/>
                </a:moveTo>
                <a:lnTo>
                  <a:pt x="620272" y="0"/>
                </a:lnTo>
                <a:lnTo>
                  <a:pt x="620272" y="620272"/>
                </a:lnTo>
                <a:lnTo>
                  <a:pt x="0" y="62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931873" y="5503192"/>
            <a:ext cx="614380" cy="736888"/>
          </a:xfrm>
          <a:custGeom>
            <a:avLst/>
            <a:gdLst/>
            <a:ahLst/>
            <a:cxnLst/>
            <a:rect l="l" t="t" r="r" b="b"/>
            <a:pathLst>
              <a:path w="614380" h="736888">
                <a:moveTo>
                  <a:pt x="0" y="0"/>
                </a:moveTo>
                <a:lnTo>
                  <a:pt x="614381" y="0"/>
                </a:lnTo>
                <a:lnTo>
                  <a:pt x="614381" y="736888"/>
                </a:lnTo>
                <a:lnTo>
                  <a:pt x="0" y="736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810709" y="7097330"/>
            <a:ext cx="735544" cy="840622"/>
          </a:xfrm>
          <a:custGeom>
            <a:avLst/>
            <a:gdLst/>
            <a:ahLst/>
            <a:cxnLst/>
            <a:rect l="l" t="t" r="r" b="b"/>
            <a:pathLst>
              <a:path w="735544" h="840622">
                <a:moveTo>
                  <a:pt x="0" y="0"/>
                </a:moveTo>
                <a:lnTo>
                  <a:pt x="735545" y="0"/>
                </a:lnTo>
                <a:lnTo>
                  <a:pt x="735545" y="840622"/>
                </a:lnTo>
                <a:lnTo>
                  <a:pt x="0" y="8406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023709" y="2465746"/>
            <a:ext cx="13478777" cy="62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18"/>
              </a:lnSpc>
            </a:pPr>
            <a:r>
              <a:rPr lang="en-US" sz="3412" spc="177">
                <a:solidFill>
                  <a:srgbClr val="000000"/>
                </a:solidFill>
                <a:latin typeface="Barlow SemiCondensed"/>
              </a:rPr>
              <a:t>Data collection from each Gas brand official website.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23709" y="4001576"/>
            <a:ext cx="13478777" cy="127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18"/>
              </a:lnSpc>
            </a:pPr>
            <a:r>
              <a:rPr lang="en-US" sz="3412" spc="177">
                <a:solidFill>
                  <a:srgbClr val="000000"/>
                </a:solidFill>
                <a:latin typeface="Barlow SemiCondensed"/>
              </a:rPr>
              <a:t>Clean the data and store it in the database. </a:t>
            </a:r>
          </a:p>
          <a:p>
            <a:pPr algn="just">
              <a:lnSpc>
                <a:spcPts val="5118"/>
              </a:lnSpc>
            </a:pPr>
            <a:endParaRPr lang="en-US" sz="3412" spc="177">
              <a:solidFill>
                <a:srgbClr val="000000"/>
              </a:solidFill>
              <a:latin typeface="Barlow SemiCondense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023709" y="5617669"/>
            <a:ext cx="13478777" cy="62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18"/>
              </a:lnSpc>
            </a:pPr>
            <a:r>
              <a:rPr lang="en-US" sz="3412" spc="177">
                <a:solidFill>
                  <a:srgbClr val="000000"/>
                </a:solidFill>
                <a:latin typeface="Barlow SemiCondensed"/>
              </a:rPr>
              <a:t>Store the data in the PostgreSQL database.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23709" y="7154048"/>
            <a:ext cx="13478777" cy="62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18"/>
              </a:lnSpc>
            </a:pPr>
            <a:r>
              <a:rPr lang="en-US" sz="3412" spc="177">
                <a:solidFill>
                  <a:srgbClr val="000000"/>
                </a:solidFill>
                <a:latin typeface="Barlow SemiCondensed"/>
              </a:rPr>
              <a:t>Provide the API for the mobileend with PostgresAPI.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46865" y="1101849"/>
            <a:ext cx="16370798" cy="757257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474979" lvl="1" indent="-237490" algn="ctr">
              <a:lnSpc>
                <a:spcPts val="3079"/>
              </a:lnSpc>
              <a:buAutoNum type="arabicPeriod"/>
            </a:pPr>
            <a:endParaRPr/>
          </a:p>
        </p:txBody>
      </p:sp>
      <p:sp>
        <p:nvSpPr>
          <p:cNvPr id="5" name="Freeform 5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94318" y="803326"/>
            <a:ext cx="4093291" cy="1029525"/>
            <a:chOff x="0" y="0"/>
            <a:chExt cx="5457721" cy="1372700"/>
          </a:xfrm>
        </p:grpSpPr>
        <p:grpSp>
          <p:nvGrpSpPr>
            <p:cNvPr id="18" name="Group 18"/>
            <p:cNvGrpSpPr/>
            <p:nvPr/>
          </p:nvGrpSpPr>
          <p:grpSpPr>
            <a:xfrm>
              <a:off x="95910" y="5521"/>
              <a:ext cx="5074082" cy="1367179"/>
              <a:chOff x="0" y="0"/>
              <a:chExt cx="1002288" cy="27006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02288" cy="270060"/>
              </a:xfrm>
              <a:custGeom>
                <a:avLst/>
                <a:gdLst/>
                <a:ahLst/>
                <a:cxnLst/>
                <a:rect l="l" t="t" r="r" b="b"/>
                <a:pathLst>
                  <a:path w="1002288" h="270060">
                    <a:moveTo>
                      <a:pt x="103753" y="0"/>
                    </a:moveTo>
                    <a:lnTo>
                      <a:pt x="898535" y="0"/>
                    </a:lnTo>
                    <a:cubicBezTo>
                      <a:pt x="926052" y="0"/>
                      <a:pt x="952442" y="10931"/>
                      <a:pt x="971899" y="30389"/>
                    </a:cubicBezTo>
                    <a:cubicBezTo>
                      <a:pt x="991357" y="49846"/>
                      <a:pt x="1002288" y="76236"/>
                      <a:pt x="1002288" y="103753"/>
                    </a:cubicBezTo>
                    <a:lnTo>
                      <a:pt x="1002288" y="166307"/>
                    </a:lnTo>
                    <a:cubicBezTo>
                      <a:pt x="1002288" y="193824"/>
                      <a:pt x="991357" y="220214"/>
                      <a:pt x="971899" y="239672"/>
                    </a:cubicBezTo>
                    <a:cubicBezTo>
                      <a:pt x="952442" y="259129"/>
                      <a:pt x="926052" y="270060"/>
                      <a:pt x="898535" y="270060"/>
                    </a:cubicBezTo>
                    <a:lnTo>
                      <a:pt x="103753" y="270060"/>
                    </a:lnTo>
                    <a:cubicBezTo>
                      <a:pt x="76236" y="270060"/>
                      <a:pt x="49846" y="259129"/>
                      <a:pt x="30389" y="239672"/>
                    </a:cubicBezTo>
                    <a:cubicBezTo>
                      <a:pt x="10931" y="220214"/>
                      <a:pt x="0" y="193824"/>
                      <a:pt x="0" y="166307"/>
                    </a:cubicBezTo>
                    <a:lnTo>
                      <a:pt x="0" y="103753"/>
                    </a:lnTo>
                    <a:cubicBezTo>
                      <a:pt x="0" y="76236"/>
                      <a:pt x="10931" y="49846"/>
                      <a:pt x="30389" y="30389"/>
                    </a:cubicBezTo>
                    <a:cubicBezTo>
                      <a:pt x="49846" y="10931"/>
                      <a:pt x="76236" y="0"/>
                      <a:pt x="103753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002288" cy="3176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1374530" cy="1372700"/>
              <a:chOff x="0" y="0"/>
              <a:chExt cx="7225208" cy="721558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225208" cy="7215589"/>
              </a:xfrm>
              <a:custGeom>
                <a:avLst/>
                <a:gdLst/>
                <a:ahLst/>
                <a:cxnLst/>
                <a:rect l="l" t="t" r="r" b="b"/>
                <a:pathLst>
                  <a:path w="7225208" h="7215589">
                    <a:moveTo>
                      <a:pt x="6920408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910789"/>
                    </a:lnTo>
                    <a:cubicBezTo>
                      <a:pt x="0" y="7079699"/>
                      <a:pt x="135890" y="7215589"/>
                      <a:pt x="304800" y="7215589"/>
                    </a:cubicBezTo>
                    <a:lnTo>
                      <a:pt x="6920408" y="7215589"/>
                    </a:lnTo>
                    <a:cubicBezTo>
                      <a:pt x="7089318" y="7215589"/>
                      <a:pt x="7225208" y="7079699"/>
                      <a:pt x="7225208" y="6910789"/>
                    </a:cubicBezTo>
                    <a:lnTo>
                      <a:pt x="7225208" y="304800"/>
                    </a:lnTo>
                    <a:cubicBezTo>
                      <a:pt x="7225208" y="135890"/>
                      <a:pt x="7089318" y="0"/>
                      <a:pt x="6920408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2045899" y="311551"/>
              <a:ext cx="3411822" cy="53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arlow Semi-Bold"/>
                </a:rPr>
                <a:t>DATA PIPELINE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40201" y="229794"/>
              <a:ext cx="894129" cy="698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Barlow"/>
                </a:rPr>
                <a:t>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70632" y="1814056"/>
            <a:ext cx="13987941" cy="6197951"/>
            <a:chOff x="0" y="-873092"/>
            <a:chExt cx="18650588" cy="8263936"/>
          </a:xfrm>
        </p:grpSpPr>
        <p:sp>
          <p:nvSpPr>
            <p:cNvPr id="26" name="Freeform 26"/>
            <p:cNvSpPr/>
            <p:nvPr/>
          </p:nvSpPr>
          <p:spPr>
            <a:xfrm>
              <a:off x="1337122" y="232756"/>
              <a:ext cx="429383" cy="322574"/>
            </a:xfrm>
            <a:custGeom>
              <a:avLst/>
              <a:gdLst/>
              <a:ahLst/>
              <a:cxnLst/>
              <a:rect l="l" t="t" r="r" b="b"/>
              <a:pathLst>
                <a:path w="429383" h="322574">
                  <a:moveTo>
                    <a:pt x="0" y="0"/>
                  </a:moveTo>
                  <a:lnTo>
                    <a:pt x="429383" y="0"/>
                  </a:lnTo>
                  <a:lnTo>
                    <a:pt x="429383" y="322574"/>
                  </a:lnTo>
                  <a:lnTo>
                    <a:pt x="0" y="322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818276" y="88958"/>
              <a:ext cx="1599527" cy="931724"/>
            </a:xfrm>
            <a:custGeom>
              <a:avLst/>
              <a:gdLst/>
              <a:ahLst/>
              <a:cxnLst/>
              <a:rect l="l" t="t" r="r" b="b"/>
              <a:pathLst>
                <a:path w="1599527" h="931724">
                  <a:moveTo>
                    <a:pt x="0" y="0"/>
                  </a:moveTo>
                  <a:lnTo>
                    <a:pt x="1599527" y="0"/>
                  </a:lnTo>
                  <a:lnTo>
                    <a:pt x="1599527" y="931724"/>
                  </a:lnTo>
                  <a:lnTo>
                    <a:pt x="0" y="931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337122" y="3294580"/>
              <a:ext cx="429383" cy="322574"/>
            </a:xfrm>
            <a:custGeom>
              <a:avLst/>
              <a:gdLst/>
              <a:ahLst/>
              <a:cxnLst/>
              <a:rect l="l" t="t" r="r" b="b"/>
              <a:pathLst>
                <a:path w="429383" h="322574">
                  <a:moveTo>
                    <a:pt x="0" y="0"/>
                  </a:moveTo>
                  <a:lnTo>
                    <a:pt x="429383" y="0"/>
                  </a:lnTo>
                  <a:lnTo>
                    <a:pt x="429383" y="322575"/>
                  </a:lnTo>
                  <a:lnTo>
                    <a:pt x="0" y="322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818276" y="3150782"/>
              <a:ext cx="1599527" cy="931724"/>
            </a:xfrm>
            <a:custGeom>
              <a:avLst/>
              <a:gdLst/>
              <a:ahLst/>
              <a:cxnLst/>
              <a:rect l="l" t="t" r="r" b="b"/>
              <a:pathLst>
                <a:path w="1599527" h="931724">
                  <a:moveTo>
                    <a:pt x="0" y="0"/>
                  </a:moveTo>
                  <a:lnTo>
                    <a:pt x="1599527" y="0"/>
                  </a:lnTo>
                  <a:lnTo>
                    <a:pt x="1599527" y="931724"/>
                  </a:lnTo>
                  <a:lnTo>
                    <a:pt x="0" y="931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337122" y="1367680"/>
              <a:ext cx="429383" cy="322574"/>
            </a:xfrm>
            <a:custGeom>
              <a:avLst/>
              <a:gdLst/>
              <a:ahLst/>
              <a:cxnLst/>
              <a:rect l="l" t="t" r="r" b="b"/>
              <a:pathLst>
                <a:path w="429383" h="322574">
                  <a:moveTo>
                    <a:pt x="0" y="0"/>
                  </a:moveTo>
                  <a:lnTo>
                    <a:pt x="429383" y="0"/>
                  </a:lnTo>
                  <a:lnTo>
                    <a:pt x="429383" y="322575"/>
                  </a:lnTo>
                  <a:lnTo>
                    <a:pt x="0" y="322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818276" y="1223882"/>
              <a:ext cx="1599527" cy="931724"/>
            </a:xfrm>
            <a:custGeom>
              <a:avLst/>
              <a:gdLst/>
              <a:ahLst/>
              <a:cxnLst/>
              <a:rect l="l" t="t" r="r" b="b"/>
              <a:pathLst>
                <a:path w="1599527" h="931724">
                  <a:moveTo>
                    <a:pt x="0" y="0"/>
                  </a:moveTo>
                  <a:lnTo>
                    <a:pt x="1599527" y="0"/>
                  </a:lnTo>
                  <a:lnTo>
                    <a:pt x="1599527" y="931724"/>
                  </a:lnTo>
                  <a:lnTo>
                    <a:pt x="0" y="931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AutoShape 32"/>
            <p:cNvSpPr/>
            <p:nvPr/>
          </p:nvSpPr>
          <p:spPr>
            <a:xfrm flipV="1">
              <a:off x="3417803" y="372972"/>
              <a:ext cx="2588609" cy="25400"/>
            </a:xfrm>
            <a:prstGeom prst="line">
              <a:avLst/>
            </a:prstGeom>
            <a:ln w="54983" cap="flat">
              <a:solidFill>
                <a:srgbClr val="000000"/>
              </a:solidFill>
              <a:prstDash val="sysDot"/>
              <a:headEnd type="none" w="sm" len="sm"/>
              <a:tailEnd type="arrow" w="med" len="sm"/>
            </a:ln>
          </p:spPr>
        </p:sp>
        <p:sp>
          <p:nvSpPr>
            <p:cNvPr id="33" name="AutoShape 33"/>
            <p:cNvSpPr/>
            <p:nvPr/>
          </p:nvSpPr>
          <p:spPr>
            <a:xfrm flipV="1">
              <a:off x="3417554" y="1495196"/>
              <a:ext cx="2588609" cy="25400"/>
            </a:xfrm>
            <a:prstGeom prst="line">
              <a:avLst/>
            </a:prstGeom>
            <a:ln w="54983" cap="flat">
              <a:solidFill>
                <a:srgbClr val="000000"/>
              </a:solidFill>
              <a:prstDash val="sysDot"/>
              <a:headEnd type="none" w="sm" len="sm"/>
              <a:tailEnd type="arrow" w="med" len="sm"/>
            </a:ln>
          </p:spPr>
        </p:sp>
        <p:sp>
          <p:nvSpPr>
            <p:cNvPr id="34" name="AutoShape 34"/>
            <p:cNvSpPr/>
            <p:nvPr/>
          </p:nvSpPr>
          <p:spPr>
            <a:xfrm flipV="1">
              <a:off x="3418052" y="3383997"/>
              <a:ext cx="2588609" cy="25400"/>
            </a:xfrm>
            <a:prstGeom prst="line">
              <a:avLst/>
            </a:prstGeom>
            <a:ln w="54983" cap="flat">
              <a:solidFill>
                <a:srgbClr val="000000"/>
              </a:solidFill>
              <a:prstDash val="sysDot"/>
              <a:headEnd type="none" w="sm" len="sm"/>
              <a:tailEnd type="arrow" w="med" len="sm"/>
            </a:ln>
          </p:spPr>
        </p:sp>
        <p:sp>
          <p:nvSpPr>
            <p:cNvPr id="35" name="Freeform 35"/>
            <p:cNvSpPr/>
            <p:nvPr/>
          </p:nvSpPr>
          <p:spPr>
            <a:xfrm>
              <a:off x="6358910" y="393"/>
              <a:ext cx="881842" cy="745157"/>
            </a:xfrm>
            <a:custGeom>
              <a:avLst/>
              <a:gdLst/>
              <a:ahLst/>
              <a:cxnLst/>
              <a:rect l="l" t="t" r="r" b="b"/>
              <a:pathLst>
                <a:path w="881842" h="745157">
                  <a:moveTo>
                    <a:pt x="0" y="0"/>
                  </a:moveTo>
                  <a:lnTo>
                    <a:pt x="881843" y="0"/>
                  </a:lnTo>
                  <a:lnTo>
                    <a:pt x="881843" y="745157"/>
                  </a:lnTo>
                  <a:lnTo>
                    <a:pt x="0" y="745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3418052" y="3479266"/>
              <a:ext cx="4340728" cy="421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25"/>
                </a:lnSpc>
              </a:pPr>
              <a:r>
                <a:rPr lang="en-US" sz="1816" spc="94">
                  <a:solidFill>
                    <a:srgbClr val="010440"/>
                  </a:solidFill>
                  <a:latin typeface="Barlow SemiCondensed"/>
                </a:rPr>
                <a:t>Scrap and wrangle</a:t>
              </a:r>
            </a:p>
          </p:txBody>
        </p:sp>
        <p:sp>
          <p:nvSpPr>
            <p:cNvPr id="37" name="Freeform 37"/>
            <p:cNvSpPr/>
            <p:nvPr/>
          </p:nvSpPr>
          <p:spPr>
            <a:xfrm>
              <a:off x="6358910" y="1173418"/>
              <a:ext cx="881842" cy="745157"/>
            </a:xfrm>
            <a:custGeom>
              <a:avLst/>
              <a:gdLst/>
              <a:ahLst/>
              <a:cxnLst/>
              <a:rect l="l" t="t" r="r" b="b"/>
              <a:pathLst>
                <a:path w="881842" h="745157">
                  <a:moveTo>
                    <a:pt x="0" y="0"/>
                  </a:moveTo>
                  <a:lnTo>
                    <a:pt x="881843" y="0"/>
                  </a:lnTo>
                  <a:lnTo>
                    <a:pt x="881843" y="745156"/>
                  </a:lnTo>
                  <a:lnTo>
                    <a:pt x="0" y="74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6714045" y="2083731"/>
              <a:ext cx="1044735" cy="1067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408"/>
                </a:lnSpc>
              </a:pPr>
              <a:r>
                <a:rPr lang="en-US" sz="2816" spc="146">
                  <a:solidFill>
                    <a:srgbClr val="000000"/>
                  </a:solidFill>
                  <a:latin typeface="Barlow SemiCondensed Bold"/>
                </a:rPr>
                <a:t>.</a:t>
              </a:r>
            </a:p>
            <a:p>
              <a:pPr algn="just">
                <a:lnSpc>
                  <a:spcPts val="1408"/>
                </a:lnSpc>
              </a:pPr>
              <a:r>
                <a:rPr lang="en-US" sz="2816" spc="146">
                  <a:solidFill>
                    <a:srgbClr val="000000"/>
                  </a:solidFill>
                  <a:latin typeface="Barlow SemiCondensed Bold"/>
                </a:rPr>
                <a:t>.</a:t>
              </a:r>
            </a:p>
            <a:p>
              <a:pPr algn="just">
                <a:lnSpc>
                  <a:spcPts val="1408"/>
                </a:lnSpc>
              </a:pPr>
              <a:r>
                <a:rPr lang="en-US" sz="2816" spc="146">
                  <a:solidFill>
                    <a:srgbClr val="000000"/>
                  </a:solidFill>
                  <a:latin typeface="Barlow SemiCondensed Bold"/>
                </a:rPr>
                <a:t>.</a:t>
              </a:r>
            </a:p>
            <a:p>
              <a:pPr algn="just">
                <a:lnSpc>
                  <a:spcPts val="1408"/>
                </a:lnSpc>
              </a:pPr>
              <a:endParaRPr lang="en-US" sz="2816" spc="146">
                <a:solidFill>
                  <a:srgbClr val="000000"/>
                </a:solidFill>
                <a:latin typeface="Barlow SemiCondensed Bold"/>
              </a:endParaRPr>
            </a:p>
          </p:txBody>
        </p:sp>
        <p:sp>
          <p:nvSpPr>
            <p:cNvPr id="39" name="Freeform 39"/>
            <p:cNvSpPr/>
            <p:nvPr/>
          </p:nvSpPr>
          <p:spPr>
            <a:xfrm>
              <a:off x="6358910" y="2973653"/>
              <a:ext cx="881842" cy="745157"/>
            </a:xfrm>
            <a:custGeom>
              <a:avLst/>
              <a:gdLst/>
              <a:ahLst/>
              <a:cxnLst/>
              <a:rect l="l" t="t" r="r" b="b"/>
              <a:pathLst>
                <a:path w="881842" h="745157">
                  <a:moveTo>
                    <a:pt x="0" y="0"/>
                  </a:moveTo>
                  <a:lnTo>
                    <a:pt x="881843" y="0"/>
                  </a:lnTo>
                  <a:lnTo>
                    <a:pt x="881843" y="745157"/>
                  </a:lnTo>
                  <a:lnTo>
                    <a:pt x="0" y="745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9199740" y="514996"/>
              <a:ext cx="1613007" cy="1835939"/>
            </a:xfrm>
            <a:custGeom>
              <a:avLst/>
              <a:gdLst/>
              <a:ahLst/>
              <a:cxnLst/>
              <a:rect l="l" t="t" r="r" b="b"/>
              <a:pathLst>
                <a:path w="1613007" h="1835939">
                  <a:moveTo>
                    <a:pt x="0" y="0"/>
                  </a:moveTo>
                  <a:lnTo>
                    <a:pt x="1613007" y="0"/>
                  </a:lnTo>
                  <a:lnTo>
                    <a:pt x="1613007" y="1835939"/>
                  </a:lnTo>
                  <a:lnTo>
                    <a:pt x="0" y="1835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41" name="AutoShape 41"/>
            <p:cNvSpPr/>
            <p:nvPr/>
          </p:nvSpPr>
          <p:spPr>
            <a:xfrm>
              <a:off x="7291102" y="252636"/>
              <a:ext cx="1693377" cy="846407"/>
            </a:xfrm>
            <a:prstGeom prst="line">
              <a:avLst/>
            </a:prstGeom>
            <a:ln w="54983" cap="flat">
              <a:solidFill>
                <a:srgbClr val="000000"/>
              </a:solidFill>
              <a:prstDash val="sysDot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42" name="AutoShape 42"/>
            <p:cNvSpPr/>
            <p:nvPr/>
          </p:nvSpPr>
          <p:spPr>
            <a:xfrm>
              <a:off x="7291986" y="1507897"/>
              <a:ext cx="1693377" cy="0"/>
            </a:xfrm>
            <a:prstGeom prst="line">
              <a:avLst/>
            </a:prstGeom>
            <a:ln w="54983" cap="flat">
              <a:solidFill>
                <a:srgbClr val="000000"/>
              </a:solidFill>
              <a:prstDash val="sysDot"/>
              <a:headEnd type="none" w="sm" len="sm"/>
              <a:tailEnd type="arrow" w="med" len="sm"/>
            </a:ln>
          </p:spPr>
        </p:sp>
        <p:sp>
          <p:nvSpPr>
            <p:cNvPr id="43" name="AutoShape 43"/>
            <p:cNvSpPr/>
            <p:nvPr/>
          </p:nvSpPr>
          <p:spPr>
            <a:xfrm flipV="1">
              <a:off x="7267225" y="2049433"/>
              <a:ext cx="1693377" cy="1298978"/>
            </a:xfrm>
            <a:prstGeom prst="line">
              <a:avLst/>
            </a:prstGeom>
            <a:ln w="54983" cap="flat">
              <a:solidFill>
                <a:srgbClr val="000000"/>
              </a:solidFill>
              <a:prstDash val="sysDot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1593426" y="5212806"/>
              <a:ext cx="1599527" cy="931724"/>
            </a:xfrm>
            <a:custGeom>
              <a:avLst/>
              <a:gdLst/>
              <a:ahLst/>
              <a:cxnLst/>
              <a:rect l="l" t="t" r="r" b="b"/>
              <a:pathLst>
                <a:path w="1599527" h="931724">
                  <a:moveTo>
                    <a:pt x="0" y="0"/>
                  </a:moveTo>
                  <a:lnTo>
                    <a:pt x="1599527" y="0"/>
                  </a:lnTo>
                  <a:lnTo>
                    <a:pt x="1599527" y="931724"/>
                  </a:lnTo>
                  <a:lnTo>
                    <a:pt x="0" y="931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915606" y="5073106"/>
              <a:ext cx="677820" cy="677820"/>
            </a:xfrm>
            <a:custGeom>
              <a:avLst/>
              <a:gdLst/>
              <a:ahLst/>
              <a:cxnLst/>
              <a:rect l="l" t="t" r="r" b="b"/>
              <a:pathLst>
                <a:path w="677820" h="677820">
                  <a:moveTo>
                    <a:pt x="0" y="0"/>
                  </a:moveTo>
                  <a:lnTo>
                    <a:pt x="677820" y="0"/>
                  </a:lnTo>
                  <a:lnTo>
                    <a:pt x="677820" y="677820"/>
                  </a:lnTo>
                  <a:lnTo>
                    <a:pt x="0" y="677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AutoShape 46"/>
            <p:cNvSpPr/>
            <p:nvPr/>
          </p:nvSpPr>
          <p:spPr>
            <a:xfrm>
              <a:off x="3267579" y="5643196"/>
              <a:ext cx="6320002" cy="70631"/>
            </a:xfrm>
            <a:prstGeom prst="line">
              <a:avLst/>
            </a:prstGeom>
            <a:ln w="54983" cap="flat">
              <a:solidFill>
                <a:srgbClr val="000000"/>
              </a:solidFill>
              <a:prstDash val="sysDot"/>
              <a:headEnd type="none" w="sm" len="sm"/>
              <a:tailEnd type="arrow" w="med" len="sm"/>
            </a:ln>
          </p:spPr>
        </p:sp>
        <p:sp>
          <p:nvSpPr>
            <p:cNvPr id="47" name="Freeform 47"/>
            <p:cNvSpPr/>
            <p:nvPr/>
          </p:nvSpPr>
          <p:spPr>
            <a:xfrm>
              <a:off x="9589350" y="4865024"/>
              <a:ext cx="1613007" cy="1711413"/>
            </a:xfrm>
            <a:custGeom>
              <a:avLst/>
              <a:gdLst/>
              <a:ahLst/>
              <a:cxnLst/>
              <a:rect l="l" t="t" r="r" b="b"/>
              <a:pathLst>
                <a:path w="1613007" h="1711413">
                  <a:moveTo>
                    <a:pt x="0" y="0"/>
                  </a:moveTo>
                  <a:lnTo>
                    <a:pt x="1613007" y="0"/>
                  </a:lnTo>
                  <a:lnTo>
                    <a:pt x="1613007" y="1711413"/>
                  </a:lnTo>
                  <a:lnTo>
                    <a:pt x="0" y="1711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TextBox 48"/>
            <p:cNvSpPr txBox="1"/>
            <p:nvPr/>
          </p:nvSpPr>
          <p:spPr>
            <a:xfrm>
              <a:off x="548691" y="3233"/>
              <a:ext cx="1044735" cy="653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25"/>
                </a:lnSpc>
              </a:pPr>
              <a:r>
                <a:rPr lang="en-US" sz="2816" spc="146">
                  <a:solidFill>
                    <a:srgbClr val="010440"/>
                  </a:solidFill>
                  <a:latin typeface="Barlow SemiCondensed Bold"/>
                </a:rPr>
                <a:t>BP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548691" y="1138157"/>
              <a:ext cx="1044735" cy="653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25"/>
                </a:lnSpc>
              </a:pPr>
              <a:r>
                <a:rPr lang="en-US" sz="2816" spc="146">
                  <a:solidFill>
                    <a:srgbClr val="010440"/>
                  </a:solidFill>
                  <a:latin typeface="Barlow SemiCondensed Bold"/>
                </a:rPr>
                <a:t>Z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2067739" y="2052613"/>
              <a:ext cx="1044735" cy="1067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408"/>
                </a:lnSpc>
              </a:pPr>
              <a:r>
                <a:rPr lang="en-US" sz="2816" spc="146">
                  <a:solidFill>
                    <a:srgbClr val="000000"/>
                  </a:solidFill>
                  <a:latin typeface="Barlow SemiCondensed Bold"/>
                </a:rPr>
                <a:t>.</a:t>
              </a:r>
            </a:p>
            <a:p>
              <a:pPr algn="just">
                <a:lnSpc>
                  <a:spcPts val="1408"/>
                </a:lnSpc>
              </a:pPr>
              <a:r>
                <a:rPr lang="en-US" sz="2816" spc="146">
                  <a:solidFill>
                    <a:srgbClr val="000000"/>
                  </a:solidFill>
                  <a:latin typeface="Barlow SemiCondensed Bold"/>
                </a:rPr>
                <a:t>.</a:t>
              </a:r>
            </a:p>
            <a:p>
              <a:pPr algn="just">
                <a:lnSpc>
                  <a:spcPts val="1408"/>
                </a:lnSpc>
              </a:pPr>
              <a:r>
                <a:rPr lang="en-US" sz="2816" spc="146">
                  <a:solidFill>
                    <a:srgbClr val="000000"/>
                  </a:solidFill>
                  <a:latin typeface="Barlow SemiCondensed Bold"/>
                </a:rPr>
                <a:t>.</a:t>
              </a:r>
            </a:p>
            <a:p>
              <a:pPr algn="just">
                <a:lnSpc>
                  <a:spcPts val="1408"/>
                </a:lnSpc>
              </a:pPr>
              <a:endParaRPr lang="en-US" sz="2816" spc="146">
                <a:solidFill>
                  <a:srgbClr val="000000"/>
                </a:solidFill>
                <a:latin typeface="Barlow SemiCondensed Bold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3065057"/>
              <a:ext cx="1337122" cy="653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25"/>
                </a:lnSpc>
              </a:pPr>
              <a:r>
                <a:rPr lang="en-US" sz="2816" spc="146">
                  <a:solidFill>
                    <a:srgbClr val="010440"/>
                  </a:solidFill>
                  <a:latin typeface="Barlow SemiCondensed Bold"/>
                </a:rPr>
                <a:t>Mobil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8943689" y="-873092"/>
              <a:ext cx="4340728" cy="1182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 spc="124" dirty="0">
                  <a:solidFill>
                    <a:srgbClr val="010440"/>
                  </a:solidFill>
                  <a:latin typeface="Barlow SemiCondensed Bold"/>
                </a:rPr>
                <a:t>Data collection service</a:t>
              </a:r>
            </a:p>
            <a:p>
              <a:pPr algn="just">
                <a:lnSpc>
                  <a:spcPts val="3600"/>
                </a:lnSpc>
              </a:pPr>
              <a:endParaRPr lang="en-US" sz="2400" spc="124" dirty="0">
                <a:solidFill>
                  <a:srgbClr val="010440"/>
                </a:solidFill>
                <a:latin typeface="Barlow SemiCondensed Bold"/>
              </a:endParaRPr>
            </a:p>
          </p:txBody>
        </p:sp>
        <p:sp>
          <p:nvSpPr>
            <p:cNvPr id="53" name="AutoShape 53"/>
            <p:cNvSpPr/>
            <p:nvPr/>
          </p:nvSpPr>
          <p:spPr>
            <a:xfrm>
              <a:off x="10063192" y="2414415"/>
              <a:ext cx="56556" cy="2280154"/>
            </a:xfrm>
            <a:prstGeom prst="line">
              <a:avLst/>
            </a:prstGeom>
            <a:ln w="54983" cap="flat">
              <a:solidFill>
                <a:srgbClr val="000000"/>
              </a:solidFill>
              <a:prstDash val="sysDot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8515400" y="6628813"/>
              <a:ext cx="4340728" cy="573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 spc="124">
                  <a:solidFill>
                    <a:srgbClr val="010440"/>
                  </a:solidFill>
                  <a:latin typeface="Barlow SemiCondensed Bold"/>
                </a:rPr>
                <a:t>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8312776" y="6817539"/>
              <a:ext cx="4340728" cy="573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 spc="124" dirty="0" err="1">
                  <a:solidFill>
                    <a:srgbClr val="010440"/>
                  </a:solidFill>
                  <a:latin typeface="Barlow SemiCondensed Bold"/>
                </a:rPr>
                <a:t>PostgresSQL</a:t>
              </a:r>
              <a:r>
                <a:rPr lang="en-US" sz="2400" spc="124" dirty="0">
                  <a:solidFill>
                    <a:srgbClr val="010440"/>
                  </a:solidFill>
                  <a:latin typeface="Barlow SemiCondensed Bold"/>
                </a:rPr>
                <a:t> Database</a:t>
              </a:r>
            </a:p>
          </p:txBody>
        </p:sp>
        <p:sp>
          <p:nvSpPr>
            <p:cNvPr id="56" name="Freeform 56"/>
            <p:cNvSpPr/>
            <p:nvPr/>
          </p:nvSpPr>
          <p:spPr>
            <a:xfrm>
              <a:off x="13708328" y="4780869"/>
              <a:ext cx="1359944" cy="1554222"/>
            </a:xfrm>
            <a:custGeom>
              <a:avLst/>
              <a:gdLst/>
              <a:ahLst/>
              <a:cxnLst/>
              <a:rect l="l" t="t" r="r" b="b"/>
              <a:pathLst>
                <a:path w="1359944" h="1554222">
                  <a:moveTo>
                    <a:pt x="0" y="0"/>
                  </a:moveTo>
                  <a:lnTo>
                    <a:pt x="1359945" y="0"/>
                  </a:lnTo>
                  <a:lnTo>
                    <a:pt x="1359945" y="1554222"/>
                  </a:lnTo>
                  <a:lnTo>
                    <a:pt x="0" y="155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AutoShape 57"/>
            <p:cNvSpPr/>
            <p:nvPr/>
          </p:nvSpPr>
          <p:spPr>
            <a:xfrm flipV="1">
              <a:off x="11452538" y="5745594"/>
              <a:ext cx="1831879" cy="30727"/>
            </a:xfrm>
            <a:prstGeom prst="line">
              <a:avLst/>
            </a:prstGeom>
            <a:ln w="54983" cap="flat">
              <a:solidFill>
                <a:srgbClr val="000000"/>
              </a:solidFill>
              <a:prstDash val="sysDot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4309860" y="6503327"/>
              <a:ext cx="4340728" cy="573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 spc="124" dirty="0">
                  <a:solidFill>
                    <a:srgbClr val="010440"/>
                  </a:solidFill>
                  <a:latin typeface="Barlow SemiCondensed Bold"/>
                </a:rPr>
                <a:t>APP</a:t>
              </a:r>
            </a:p>
          </p:txBody>
        </p:sp>
      </p:grpSp>
      <p:grpSp>
        <p:nvGrpSpPr>
          <p:cNvPr id="59" name="Group 14">
            <a:extLst>
              <a:ext uri="{FF2B5EF4-FFF2-40B4-BE49-F238E27FC236}">
                <a16:creationId xmlns:a16="http://schemas.microsoft.com/office/drawing/2014/main" id="{4B91B30B-B3CE-0F0C-AE74-82C8128B69FD}"/>
              </a:ext>
            </a:extLst>
          </p:cNvPr>
          <p:cNvGrpSpPr/>
          <p:nvPr/>
        </p:nvGrpSpPr>
        <p:grpSpPr>
          <a:xfrm>
            <a:off x="1028700" y="1318089"/>
            <a:ext cx="16370798" cy="7391746"/>
            <a:chOff x="0" y="0"/>
            <a:chExt cx="4311650" cy="1946797"/>
          </a:xfrm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0475F95D-BD47-EB10-3F71-95CC1F7BB805}"/>
                </a:ext>
              </a:extLst>
            </p:cNvPr>
            <p:cNvSpPr/>
            <p:nvPr/>
          </p:nvSpPr>
          <p:spPr>
            <a:xfrm>
              <a:off x="0" y="0"/>
              <a:ext cx="4311650" cy="1946797"/>
            </a:xfrm>
            <a:custGeom>
              <a:avLst/>
              <a:gdLst/>
              <a:ahLst/>
              <a:cxnLst/>
              <a:rect l="l" t="t" r="r" b="b"/>
              <a:pathLst>
                <a:path w="4311650" h="1946797">
                  <a:moveTo>
                    <a:pt x="25064" y="0"/>
                  </a:moveTo>
                  <a:lnTo>
                    <a:pt x="4286586" y="0"/>
                  </a:lnTo>
                  <a:cubicBezTo>
                    <a:pt x="4293234" y="0"/>
                    <a:pt x="4299609" y="2641"/>
                    <a:pt x="4304309" y="7341"/>
                  </a:cubicBezTo>
                  <a:cubicBezTo>
                    <a:pt x="4309010" y="12042"/>
                    <a:pt x="4311650" y="18417"/>
                    <a:pt x="4311650" y="25064"/>
                  </a:cubicBezTo>
                  <a:lnTo>
                    <a:pt x="4311650" y="1921733"/>
                  </a:lnTo>
                  <a:cubicBezTo>
                    <a:pt x="4311650" y="1928381"/>
                    <a:pt x="4309010" y="1934756"/>
                    <a:pt x="4304309" y="1939456"/>
                  </a:cubicBezTo>
                  <a:cubicBezTo>
                    <a:pt x="4299609" y="1944157"/>
                    <a:pt x="4293234" y="1946797"/>
                    <a:pt x="4286586" y="1946797"/>
                  </a:cubicBezTo>
                  <a:lnTo>
                    <a:pt x="25064" y="1946797"/>
                  </a:lnTo>
                  <a:cubicBezTo>
                    <a:pt x="18417" y="1946797"/>
                    <a:pt x="12042" y="1944157"/>
                    <a:pt x="7341" y="1939456"/>
                  </a:cubicBezTo>
                  <a:cubicBezTo>
                    <a:pt x="2641" y="1934756"/>
                    <a:pt x="0" y="1928381"/>
                    <a:pt x="0" y="1921733"/>
                  </a:cubicBezTo>
                  <a:lnTo>
                    <a:pt x="0" y="25064"/>
                  </a:lnTo>
                  <a:cubicBezTo>
                    <a:pt x="0" y="18417"/>
                    <a:pt x="2641" y="12042"/>
                    <a:pt x="7341" y="7341"/>
                  </a:cubicBezTo>
                  <a:cubicBezTo>
                    <a:pt x="12042" y="2641"/>
                    <a:pt x="18417" y="0"/>
                    <a:pt x="250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3A685"/>
              </a:solidFill>
              <a:prstDash val="sysDot"/>
              <a:round/>
            </a:ln>
          </p:spPr>
        </p:sp>
        <p:sp>
          <p:nvSpPr>
            <p:cNvPr id="61" name="TextBox 16">
              <a:extLst>
                <a:ext uri="{FF2B5EF4-FFF2-40B4-BE49-F238E27FC236}">
                  <a16:creationId xmlns:a16="http://schemas.microsoft.com/office/drawing/2014/main" id="{35AA05D9-99C1-CA0A-B0B0-1B3EFEB8F968}"/>
                </a:ext>
              </a:extLst>
            </p:cNvPr>
            <p:cNvSpPr txBox="1"/>
            <p:nvPr/>
          </p:nvSpPr>
          <p:spPr>
            <a:xfrm>
              <a:off x="0" y="-47625"/>
              <a:ext cx="4311650" cy="1994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9" lvl="1" indent="-237490" algn="ctr">
                <a:lnSpc>
                  <a:spcPts val="3079"/>
                </a:lnSpc>
                <a:buAutoNum type="arabicPeriod"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1752387"/>
            <a:ext cx="16370798" cy="6957448"/>
            <a:chOff x="0" y="0"/>
            <a:chExt cx="4311650" cy="18324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11650" cy="1832414"/>
            </a:xfrm>
            <a:custGeom>
              <a:avLst/>
              <a:gdLst/>
              <a:ahLst/>
              <a:cxnLst/>
              <a:rect l="l" t="t" r="r" b="b"/>
              <a:pathLst>
                <a:path w="4311650" h="1832414">
                  <a:moveTo>
                    <a:pt x="25064" y="0"/>
                  </a:moveTo>
                  <a:lnTo>
                    <a:pt x="4286586" y="0"/>
                  </a:lnTo>
                  <a:cubicBezTo>
                    <a:pt x="4293234" y="0"/>
                    <a:pt x="4299609" y="2641"/>
                    <a:pt x="4304309" y="7341"/>
                  </a:cubicBezTo>
                  <a:cubicBezTo>
                    <a:pt x="4309010" y="12042"/>
                    <a:pt x="4311650" y="18417"/>
                    <a:pt x="4311650" y="25064"/>
                  </a:cubicBezTo>
                  <a:lnTo>
                    <a:pt x="4311650" y="1807350"/>
                  </a:lnTo>
                  <a:cubicBezTo>
                    <a:pt x="4311650" y="1813997"/>
                    <a:pt x="4309010" y="1820373"/>
                    <a:pt x="4304309" y="1825073"/>
                  </a:cubicBezTo>
                  <a:cubicBezTo>
                    <a:pt x="4299609" y="1829773"/>
                    <a:pt x="4293234" y="1832414"/>
                    <a:pt x="4286586" y="1832414"/>
                  </a:cubicBezTo>
                  <a:lnTo>
                    <a:pt x="25064" y="1832414"/>
                  </a:lnTo>
                  <a:cubicBezTo>
                    <a:pt x="18417" y="1832414"/>
                    <a:pt x="12042" y="1829773"/>
                    <a:pt x="7341" y="1825073"/>
                  </a:cubicBezTo>
                  <a:cubicBezTo>
                    <a:pt x="2641" y="1820373"/>
                    <a:pt x="0" y="1813997"/>
                    <a:pt x="0" y="1807350"/>
                  </a:cubicBezTo>
                  <a:lnTo>
                    <a:pt x="0" y="25064"/>
                  </a:lnTo>
                  <a:cubicBezTo>
                    <a:pt x="0" y="18417"/>
                    <a:pt x="2641" y="12042"/>
                    <a:pt x="7341" y="7341"/>
                  </a:cubicBezTo>
                  <a:cubicBezTo>
                    <a:pt x="12042" y="2641"/>
                    <a:pt x="18417" y="0"/>
                    <a:pt x="250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3A685"/>
              </a:solidFill>
              <a:prstDash val="sysDot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311650" cy="1880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9" lvl="1" indent="-237490" algn="ctr">
                <a:lnSpc>
                  <a:spcPts val="3079"/>
                </a:lnSpc>
                <a:buAutoNum type="arabicPeriod"/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03862" y="1300984"/>
            <a:ext cx="5320655" cy="1025384"/>
            <a:chOff x="0" y="0"/>
            <a:chExt cx="1401325" cy="2700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01325" cy="270060"/>
            </a:xfrm>
            <a:custGeom>
              <a:avLst/>
              <a:gdLst/>
              <a:ahLst/>
              <a:cxnLst/>
              <a:rect l="l" t="t" r="r" b="b"/>
              <a:pathLst>
                <a:path w="1401325" h="270060">
                  <a:moveTo>
                    <a:pt x="74209" y="0"/>
                  </a:moveTo>
                  <a:lnTo>
                    <a:pt x="1327116" y="0"/>
                  </a:lnTo>
                  <a:cubicBezTo>
                    <a:pt x="1346798" y="0"/>
                    <a:pt x="1365673" y="7818"/>
                    <a:pt x="1379590" y="21735"/>
                  </a:cubicBezTo>
                  <a:cubicBezTo>
                    <a:pt x="1393506" y="35652"/>
                    <a:pt x="1401325" y="54527"/>
                    <a:pt x="1401325" y="74209"/>
                  </a:cubicBezTo>
                  <a:lnTo>
                    <a:pt x="1401325" y="195852"/>
                  </a:lnTo>
                  <a:cubicBezTo>
                    <a:pt x="1401325" y="215533"/>
                    <a:pt x="1393506" y="234408"/>
                    <a:pt x="1379590" y="248325"/>
                  </a:cubicBezTo>
                  <a:cubicBezTo>
                    <a:pt x="1365673" y="262242"/>
                    <a:pt x="1346798" y="270060"/>
                    <a:pt x="1327116" y="270060"/>
                  </a:cubicBezTo>
                  <a:lnTo>
                    <a:pt x="74209" y="270060"/>
                  </a:lnTo>
                  <a:cubicBezTo>
                    <a:pt x="54527" y="270060"/>
                    <a:pt x="35652" y="262242"/>
                    <a:pt x="21735" y="248325"/>
                  </a:cubicBezTo>
                  <a:cubicBezTo>
                    <a:pt x="7818" y="234408"/>
                    <a:pt x="0" y="215533"/>
                    <a:pt x="0" y="195852"/>
                  </a:cubicBezTo>
                  <a:lnTo>
                    <a:pt x="0" y="74209"/>
                  </a:lnTo>
                  <a:cubicBezTo>
                    <a:pt x="0" y="54527"/>
                    <a:pt x="7818" y="35652"/>
                    <a:pt x="21735" y="21735"/>
                  </a:cubicBezTo>
                  <a:cubicBezTo>
                    <a:pt x="35652" y="7818"/>
                    <a:pt x="54527" y="0"/>
                    <a:pt x="74209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401325" cy="317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31930" y="1296843"/>
            <a:ext cx="1030897" cy="1029525"/>
            <a:chOff x="0" y="0"/>
            <a:chExt cx="7225208" cy="721558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25208" cy="7215589"/>
            </a:xfrm>
            <a:custGeom>
              <a:avLst/>
              <a:gdLst/>
              <a:ahLst/>
              <a:cxnLst/>
              <a:rect l="l" t="t" r="r" b="b"/>
              <a:pathLst>
                <a:path w="7225208" h="7215589">
                  <a:moveTo>
                    <a:pt x="692040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910789"/>
                  </a:lnTo>
                  <a:cubicBezTo>
                    <a:pt x="0" y="7079699"/>
                    <a:pt x="135890" y="7215589"/>
                    <a:pt x="304800" y="7215589"/>
                  </a:cubicBezTo>
                  <a:lnTo>
                    <a:pt x="6920408" y="7215589"/>
                  </a:lnTo>
                  <a:cubicBezTo>
                    <a:pt x="7089318" y="7215589"/>
                    <a:pt x="7225208" y="7079699"/>
                    <a:pt x="7225208" y="6910789"/>
                  </a:cubicBezTo>
                  <a:lnTo>
                    <a:pt x="7225208" y="304800"/>
                  </a:lnTo>
                  <a:cubicBezTo>
                    <a:pt x="7225208" y="135890"/>
                    <a:pt x="7089318" y="0"/>
                    <a:pt x="6920408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aphicFrame>
        <p:nvGraphicFramePr>
          <p:cNvPr id="22" name="Table 22"/>
          <p:cNvGraphicFramePr>
            <a:graphicFrameLocks noGrp="1"/>
          </p:cNvGraphicFramePr>
          <p:nvPr/>
        </p:nvGraphicFramePr>
        <p:xfrm>
          <a:off x="2865897" y="3765335"/>
          <a:ext cx="2785464" cy="3353955"/>
        </p:xfrm>
        <a:graphic>
          <a:graphicData uri="http://schemas.openxmlformats.org/drawingml/2006/table">
            <a:tbl>
              <a:tblPr/>
              <a:tblGrid>
                <a:gridCol w="78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gas_station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gas_station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14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PK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gas_station_id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7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 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name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 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latitude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7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 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longitude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7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 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address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73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 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brand_id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" name="TextBox 23"/>
          <p:cNvSpPr txBox="1"/>
          <p:nvPr/>
        </p:nvSpPr>
        <p:spPr>
          <a:xfrm>
            <a:off x="3375757" y="1516208"/>
            <a:ext cx="4073960" cy="41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Barlow Semi-Bold"/>
              </a:rPr>
              <a:t>DATABASE ENTITY DIAGRAM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12080" y="1454901"/>
            <a:ext cx="670596" cy="53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arlow"/>
              </a:rPr>
              <a:t>4</a:t>
            </a:r>
          </a:p>
        </p:txBody>
      </p:sp>
      <p:graphicFrame>
        <p:nvGraphicFramePr>
          <p:cNvPr id="25" name="Table 25"/>
          <p:cNvGraphicFramePr>
            <a:graphicFrameLocks noGrp="1"/>
          </p:cNvGraphicFramePr>
          <p:nvPr/>
        </p:nvGraphicFramePr>
        <p:xfrm>
          <a:off x="6541717" y="3765335"/>
          <a:ext cx="2785464" cy="2939362"/>
        </p:xfrm>
        <a:graphic>
          <a:graphicData uri="http://schemas.openxmlformats.org/drawingml/2006/table">
            <a:tbl>
              <a:tblPr/>
              <a:tblGrid>
                <a:gridCol w="78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688">
                <a:tc gridSpan="2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gas_price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gas_price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80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PK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gas_price_id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95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FK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gas_station_id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30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 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price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30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 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fuel_type_id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30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 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date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" name="Table 26"/>
          <p:cNvGraphicFramePr>
            <a:graphicFrameLocks noGrp="1"/>
          </p:cNvGraphicFramePr>
          <p:nvPr/>
        </p:nvGraphicFramePr>
        <p:xfrm>
          <a:off x="9955831" y="3765335"/>
          <a:ext cx="2785464" cy="1487053"/>
        </p:xfrm>
        <a:graphic>
          <a:graphicData uri="http://schemas.openxmlformats.org/drawingml/2006/table">
            <a:tbl>
              <a:tblPr/>
              <a:tblGrid>
                <a:gridCol w="78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158">
                <a:tc gridSpan="2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brand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brand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2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PK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brand_id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69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 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brand_name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7"/>
          <p:cNvGraphicFramePr>
            <a:graphicFrameLocks noGrp="1"/>
          </p:cNvGraphicFramePr>
          <p:nvPr/>
        </p:nvGraphicFramePr>
        <p:xfrm>
          <a:off x="13369944" y="3765335"/>
          <a:ext cx="2785464" cy="1487053"/>
        </p:xfrm>
        <a:graphic>
          <a:graphicData uri="http://schemas.openxmlformats.org/drawingml/2006/table">
            <a:tbl>
              <a:tblPr/>
              <a:tblGrid>
                <a:gridCol w="78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158">
                <a:tc gridSpan="2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fuel_type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09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fuel_type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2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 Bold"/>
                        </a:rPr>
                        <a:t>PK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fuel_type_id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69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 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arlow SemiCondensed"/>
                        </a:rPr>
                        <a:t>fuel_type_name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58601" y="1028700"/>
            <a:ext cx="16370798" cy="9045430"/>
            <a:chOff x="0" y="0"/>
            <a:chExt cx="4311650" cy="23823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11650" cy="2382335"/>
            </a:xfrm>
            <a:custGeom>
              <a:avLst/>
              <a:gdLst/>
              <a:ahLst/>
              <a:cxnLst/>
              <a:rect l="l" t="t" r="r" b="b"/>
              <a:pathLst>
                <a:path w="4311650" h="2382335">
                  <a:moveTo>
                    <a:pt x="25064" y="0"/>
                  </a:moveTo>
                  <a:lnTo>
                    <a:pt x="4286586" y="0"/>
                  </a:lnTo>
                  <a:cubicBezTo>
                    <a:pt x="4293234" y="0"/>
                    <a:pt x="4299609" y="2641"/>
                    <a:pt x="4304309" y="7341"/>
                  </a:cubicBezTo>
                  <a:cubicBezTo>
                    <a:pt x="4309010" y="12042"/>
                    <a:pt x="4311650" y="18417"/>
                    <a:pt x="4311650" y="25064"/>
                  </a:cubicBezTo>
                  <a:lnTo>
                    <a:pt x="4311650" y="2357271"/>
                  </a:lnTo>
                  <a:cubicBezTo>
                    <a:pt x="4311650" y="2363919"/>
                    <a:pt x="4309010" y="2370294"/>
                    <a:pt x="4304309" y="2374994"/>
                  </a:cubicBezTo>
                  <a:cubicBezTo>
                    <a:pt x="4299609" y="2379695"/>
                    <a:pt x="4293234" y="2382335"/>
                    <a:pt x="4286586" y="2382335"/>
                  </a:cubicBezTo>
                  <a:lnTo>
                    <a:pt x="25064" y="2382335"/>
                  </a:lnTo>
                  <a:cubicBezTo>
                    <a:pt x="18417" y="2382335"/>
                    <a:pt x="12042" y="2379695"/>
                    <a:pt x="7341" y="2374994"/>
                  </a:cubicBezTo>
                  <a:cubicBezTo>
                    <a:pt x="2641" y="2370294"/>
                    <a:pt x="0" y="2363919"/>
                    <a:pt x="0" y="2357271"/>
                  </a:cubicBezTo>
                  <a:lnTo>
                    <a:pt x="0" y="25064"/>
                  </a:lnTo>
                  <a:cubicBezTo>
                    <a:pt x="0" y="18417"/>
                    <a:pt x="2641" y="12042"/>
                    <a:pt x="7341" y="7341"/>
                  </a:cubicBezTo>
                  <a:cubicBezTo>
                    <a:pt x="12042" y="2641"/>
                    <a:pt x="18417" y="0"/>
                    <a:pt x="250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3A685"/>
              </a:solidFill>
              <a:prstDash val="sysDot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311650" cy="2429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9" lvl="1" indent="-237490" algn="ctr">
                <a:lnSpc>
                  <a:spcPts val="3079"/>
                </a:lnSpc>
                <a:buAutoNum type="arabicPeriod"/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3736" y="325833"/>
            <a:ext cx="3439720" cy="1029525"/>
            <a:chOff x="0" y="0"/>
            <a:chExt cx="4586294" cy="1372700"/>
          </a:xfrm>
        </p:grpSpPr>
        <p:grpSp>
          <p:nvGrpSpPr>
            <p:cNvPr id="18" name="Group 18"/>
            <p:cNvGrpSpPr/>
            <p:nvPr/>
          </p:nvGrpSpPr>
          <p:grpSpPr>
            <a:xfrm>
              <a:off x="63227" y="5521"/>
              <a:ext cx="4028371" cy="1367179"/>
              <a:chOff x="0" y="0"/>
              <a:chExt cx="795728" cy="27006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95728" cy="270060"/>
              </a:xfrm>
              <a:custGeom>
                <a:avLst/>
                <a:gdLst/>
                <a:ahLst/>
                <a:cxnLst/>
                <a:rect l="l" t="t" r="r" b="b"/>
                <a:pathLst>
                  <a:path w="795728" h="270060">
                    <a:moveTo>
                      <a:pt x="130686" y="0"/>
                    </a:moveTo>
                    <a:lnTo>
                      <a:pt x="665042" y="0"/>
                    </a:lnTo>
                    <a:cubicBezTo>
                      <a:pt x="699702" y="0"/>
                      <a:pt x="732942" y="13769"/>
                      <a:pt x="757451" y="38277"/>
                    </a:cubicBezTo>
                    <a:cubicBezTo>
                      <a:pt x="781959" y="62785"/>
                      <a:pt x="795728" y="96026"/>
                      <a:pt x="795728" y="130686"/>
                    </a:cubicBezTo>
                    <a:lnTo>
                      <a:pt x="795728" y="139374"/>
                    </a:lnTo>
                    <a:cubicBezTo>
                      <a:pt x="795728" y="211550"/>
                      <a:pt x="737218" y="270060"/>
                      <a:pt x="665042" y="270060"/>
                    </a:cubicBezTo>
                    <a:lnTo>
                      <a:pt x="130686" y="270060"/>
                    </a:lnTo>
                    <a:cubicBezTo>
                      <a:pt x="58510" y="270060"/>
                      <a:pt x="0" y="211550"/>
                      <a:pt x="0" y="139374"/>
                    </a:cubicBezTo>
                    <a:lnTo>
                      <a:pt x="0" y="130686"/>
                    </a:lnTo>
                    <a:cubicBezTo>
                      <a:pt x="0" y="58510"/>
                      <a:pt x="58510" y="0"/>
                      <a:pt x="130686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795728" cy="3176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906131" cy="1372700"/>
              <a:chOff x="0" y="0"/>
              <a:chExt cx="4763072" cy="721558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763072" cy="7215589"/>
              </a:xfrm>
              <a:custGeom>
                <a:avLst/>
                <a:gdLst/>
                <a:ahLst/>
                <a:cxnLst/>
                <a:rect l="l" t="t" r="r" b="b"/>
                <a:pathLst>
                  <a:path w="4763072" h="7215589">
                    <a:moveTo>
                      <a:pt x="445827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910789"/>
                    </a:lnTo>
                    <a:cubicBezTo>
                      <a:pt x="0" y="7079699"/>
                      <a:pt x="135890" y="7215589"/>
                      <a:pt x="304800" y="7215589"/>
                    </a:cubicBezTo>
                    <a:lnTo>
                      <a:pt x="4458272" y="7215589"/>
                    </a:lnTo>
                    <a:cubicBezTo>
                      <a:pt x="4627182" y="7215589"/>
                      <a:pt x="4763072" y="7079699"/>
                      <a:pt x="4763072" y="6910789"/>
                    </a:cubicBezTo>
                    <a:lnTo>
                      <a:pt x="4763072" y="304800"/>
                    </a:lnTo>
                    <a:cubicBezTo>
                      <a:pt x="4763072" y="135890"/>
                      <a:pt x="4627182" y="0"/>
                      <a:pt x="4458272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005393" y="311536"/>
              <a:ext cx="3580901" cy="534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arlow Semi-Bold"/>
                </a:rPr>
                <a:t>RESULTS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8347" y="229794"/>
              <a:ext cx="589436" cy="69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Barlow Bold"/>
                </a:rPr>
                <a:t>5</a:t>
              </a:r>
            </a:p>
          </p:txBody>
        </p:sp>
      </p:grpSp>
      <p:pic>
        <p:nvPicPr>
          <p:cNvPr id="25" name="WhatsApp Video 2024-05-18 at 8.46.31 AM">
            <a:hlinkClick r:id="" action="ppaction://media"/>
            <a:extLst>
              <a:ext uri="{FF2B5EF4-FFF2-40B4-BE49-F238E27FC236}">
                <a16:creationId xmlns:a16="http://schemas.microsoft.com/office/drawing/2014/main" id="{9B41D958-7D89-BBAB-3357-49B97FCD5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07618" y="1551790"/>
            <a:ext cx="3707982" cy="7972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3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4">
            <a:extLst>
              <a:ext uri="{FF2B5EF4-FFF2-40B4-BE49-F238E27FC236}">
                <a16:creationId xmlns:a16="http://schemas.microsoft.com/office/drawing/2014/main" id="{A1292A32-D6DA-9E21-B5CE-B66B5BE96FBD}"/>
              </a:ext>
            </a:extLst>
          </p:cNvPr>
          <p:cNvGrpSpPr/>
          <p:nvPr/>
        </p:nvGrpSpPr>
        <p:grpSpPr>
          <a:xfrm>
            <a:off x="2197033" y="1764213"/>
            <a:ext cx="13233480" cy="7028220"/>
            <a:chOff x="0" y="0"/>
            <a:chExt cx="4311650" cy="2382335"/>
          </a:xfrm>
        </p:grpSpPr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C56FDE80-6A05-61BC-0317-861AE81682E7}"/>
                </a:ext>
              </a:extLst>
            </p:cNvPr>
            <p:cNvSpPr/>
            <p:nvPr/>
          </p:nvSpPr>
          <p:spPr>
            <a:xfrm>
              <a:off x="0" y="0"/>
              <a:ext cx="4311650" cy="2382335"/>
            </a:xfrm>
            <a:custGeom>
              <a:avLst/>
              <a:gdLst/>
              <a:ahLst/>
              <a:cxnLst/>
              <a:rect l="l" t="t" r="r" b="b"/>
              <a:pathLst>
                <a:path w="4311650" h="2382335">
                  <a:moveTo>
                    <a:pt x="25064" y="0"/>
                  </a:moveTo>
                  <a:lnTo>
                    <a:pt x="4286586" y="0"/>
                  </a:lnTo>
                  <a:cubicBezTo>
                    <a:pt x="4293234" y="0"/>
                    <a:pt x="4299609" y="2641"/>
                    <a:pt x="4304309" y="7341"/>
                  </a:cubicBezTo>
                  <a:cubicBezTo>
                    <a:pt x="4309010" y="12042"/>
                    <a:pt x="4311650" y="18417"/>
                    <a:pt x="4311650" y="25064"/>
                  </a:cubicBezTo>
                  <a:lnTo>
                    <a:pt x="4311650" y="2357271"/>
                  </a:lnTo>
                  <a:cubicBezTo>
                    <a:pt x="4311650" y="2363919"/>
                    <a:pt x="4309010" y="2370294"/>
                    <a:pt x="4304309" y="2374994"/>
                  </a:cubicBezTo>
                  <a:cubicBezTo>
                    <a:pt x="4299609" y="2379695"/>
                    <a:pt x="4293234" y="2382335"/>
                    <a:pt x="4286586" y="2382335"/>
                  </a:cubicBezTo>
                  <a:lnTo>
                    <a:pt x="25064" y="2382335"/>
                  </a:lnTo>
                  <a:cubicBezTo>
                    <a:pt x="18417" y="2382335"/>
                    <a:pt x="12042" y="2379695"/>
                    <a:pt x="7341" y="2374994"/>
                  </a:cubicBezTo>
                  <a:cubicBezTo>
                    <a:pt x="2641" y="2370294"/>
                    <a:pt x="0" y="2363919"/>
                    <a:pt x="0" y="2357271"/>
                  </a:cubicBezTo>
                  <a:lnTo>
                    <a:pt x="0" y="25064"/>
                  </a:lnTo>
                  <a:cubicBezTo>
                    <a:pt x="0" y="18417"/>
                    <a:pt x="2641" y="12042"/>
                    <a:pt x="7341" y="7341"/>
                  </a:cubicBezTo>
                  <a:cubicBezTo>
                    <a:pt x="12042" y="2641"/>
                    <a:pt x="18417" y="0"/>
                    <a:pt x="250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3A685"/>
              </a:solidFill>
              <a:prstDash val="sysDot"/>
              <a:round/>
            </a:ln>
          </p:spPr>
        </p: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97719141-75BD-73DF-F425-906A5D665015}"/>
                </a:ext>
              </a:extLst>
            </p:cNvPr>
            <p:cNvSpPr txBox="1"/>
            <p:nvPr/>
          </p:nvSpPr>
          <p:spPr>
            <a:xfrm>
              <a:off x="0" y="-47625"/>
              <a:ext cx="4311650" cy="2429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9" lvl="1" indent="-237490" algn="ctr">
                <a:lnSpc>
                  <a:spcPts val="3079"/>
                </a:lnSpc>
                <a:buAutoNum type="arabicPeriod"/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81343" y="993540"/>
            <a:ext cx="14782800" cy="80832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474979" lvl="1" indent="-237490" algn="ctr">
              <a:lnSpc>
                <a:spcPts val="3079"/>
              </a:lnSpc>
              <a:buAutoNum type="arabicPeriod"/>
            </a:pPr>
            <a:endParaRPr/>
          </a:p>
        </p:txBody>
      </p:sp>
      <p:grpSp>
        <p:nvGrpSpPr>
          <p:cNvPr id="17" name="Group 17"/>
          <p:cNvGrpSpPr/>
          <p:nvPr/>
        </p:nvGrpSpPr>
        <p:grpSpPr>
          <a:xfrm>
            <a:off x="2612408" y="1201306"/>
            <a:ext cx="3439720" cy="1206211"/>
            <a:chOff x="0" y="-235581"/>
            <a:chExt cx="4586294" cy="1608281"/>
          </a:xfrm>
        </p:grpSpPr>
        <p:grpSp>
          <p:nvGrpSpPr>
            <p:cNvPr id="18" name="Group 18"/>
            <p:cNvGrpSpPr/>
            <p:nvPr/>
          </p:nvGrpSpPr>
          <p:grpSpPr>
            <a:xfrm>
              <a:off x="63227" y="-235581"/>
              <a:ext cx="4028371" cy="1608280"/>
              <a:chOff x="0" y="-47625"/>
              <a:chExt cx="795728" cy="31768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95728" cy="270060"/>
              </a:xfrm>
              <a:custGeom>
                <a:avLst/>
                <a:gdLst/>
                <a:ahLst/>
                <a:cxnLst/>
                <a:rect l="l" t="t" r="r" b="b"/>
                <a:pathLst>
                  <a:path w="795728" h="270060">
                    <a:moveTo>
                      <a:pt x="130686" y="0"/>
                    </a:moveTo>
                    <a:lnTo>
                      <a:pt x="665042" y="0"/>
                    </a:lnTo>
                    <a:cubicBezTo>
                      <a:pt x="699702" y="0"/>
                      <a:pt x="732942" y="13769"/>
                      <a:pt x="757451" y="38277"/>
                    </a:cubicBezTo>
                    <a:cubicBezTo>
                      <a:pt x="781959" y="62785"/>
                      <a:pt x="795728" y="96026"/>
                      <a:pt x="795728" y="130686"/>
                    </a:cubicBezTo>
                    <a:lnTo>
                      <a:pt x="795728" y="139374"/>
                    </a:lnTo>
                    <a:cubicBezTo>
                      <a:pt x="795728" y="211550"/>
                      <a:pt x="737218" y="270060"/>
                      <a:pt x="665042" y="270060"/>
                    </a:cubicBezTo>
                    <a:lnTo>
                      <a:pt x="130686" y="270060"/>
                    </a:lnTo>
                    <a:cubicBezTo>
                      <a:pt x="58510" y="270060"/>
                      <a:pt x="0" y="211550"/>
                      <a:pt x="0" y="139374"/>
                    </a:cubicBezTo>
                    <a:lnTo>
                      <a:pt x="0" y="130686"/>
                    </a:lnTo>
                    <a:cubicBezTo>
                      <a:pt x="0" y="58510"/>
                      <a:pt x="58510" y="0"/>
                      <a:pt x="130686" y="0"/>
                    </a:cubicBezTo>
                    <a:close/>
                  </a:path>
                </a:pathLst>
              </a:custGeom>
              <a:solidFill>
                <a:srgbClr val="010440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795728" cy="3176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906131" cy="1372700"/>
              <a:chOff x="0" y="0"/>
              <a:chExt cx="4763072" cy="721558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763072" cy="7215589"/>
              </a:xfrm>
              <a:custGeom>
                <a:avLst/>
                <a:gdLst/>
                <a:ahLst/>
                <a:cxnLst/>
                <a:rect l="l" t="t" r="r" b="b"/>
                <a:pathLst>
                  <a:path w="4763072" h="7215589">
                    <a:moveTo>
                      <a:pt x="445827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910789"/>
                    </a:lnTo>
                    <a:cubicBezTo>
                      <a:pt x="0" y="7079699"/>
                      <a:pt x="135890" y="7215589"/>
                      <a:pt x="304800" y="7215589"/>
                    </a:cubicBezTo>
                    <a:lnTo>
                      <a:pt x="4458272" y="7215589"/>
                    </a:lnTo>
                    <a:cubicBezTo>
                      <a:pt x="4627182" y="7215589"/>
                      <a:pt x="4763072" y="7079699"/>
                      <a:pt x="4763072" y="6910789"/>
                    </a:cubicBezTo>
                    <a:lnTo>
                      <a:pt x="4763072" y="304800"/>
                    </a:lnTo>
                    <a:cubicBezTo>
                      <a:pt x="4763072" y="135890"/>
                      <a:pt x="4627182" y="0"/>
                      <a:pt x="4458272" y="0"/>
                    </a:cubicBezTo>
                    <a:close/>
                  </a:path>
                </a:pathLst>
              </a:custGeom>
              <a:solidFill>
                <a:srgbClr val="33A685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005393" y="311536"/>
              <a:ext cx="3580901" cy="534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Barlow Semi-Bold"/>
                </a:rPr>
                <a:t>CHALLENGES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8347" y="229794"/>
              <a:ext cx="589436" cy="69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Barlow Bold"/>
                </a:rPr>
                <a:t>5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3686214" y="3243829"/>
            <a:ext cx="575183" cy="494657"/>
          </a:xfrm>
          <a:custGeom>
            <a:avLst/>
            <a:gdLst/>
            <a:ahLst/>
            <a:cxnLst/>
            <a:rect l="l" t="t" r="r" b="b"/>
            <a:pathLst>
              <a:path w="575183" h="494657">
                <a:moveTo>
                  <a:pt x="0" y="0"/>
                </a:moveTo>
                <a:lnTo>
                  <a:pt x="575183" y="0"/>
                </a:lnTo>
                <a:lnTo>
                  <a:pt x="575183" y="494657"/>
                </a:lnTo>
                <a:lnTo>
                  <a:pt x="0" y="494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658302" y="4811097"/>
            <a:ext cx="488827" cy="332403"/>
          </a:xfrm>
          <a:custGeom>
            <a:avLst/>
            <a:gdLst/>
            <a:ahLst/>
            <a:cxnLst/>
            <a:rect l="l" t="t" r="r" b="b"/>
            <a:pathLst>
              <a:path w="488827" h="332403">
                <a:moveTo>
                  <a:pt x="0" y="0"/>
                </a:moveTo>
                <a:lnTo>
                  <a:pt x="488827" y="0"/>
                </a:lnTo>
                <a:lnTo>
                  <a:pt x="488827" y="332403"/>
                </a:lnTo>
                <a:lnTo>
                  <a:pt x="0" y="332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756613" y="6221589"/>
            <a:ext cx="434387" cy="674511"/>
          </a:xfrm>
          <a:custGeom>
            <a:avLst/>
            <a:gdLst/>
            <a:ahLst/>
            <a:cxnLst/>
            <a:rect l="l" t="t" r="r" b="b"/>
            <a:pathLst>
              <a:path w="539431" h="780755">
                <a:moveTo>
                  <a:pt x="0" y="0"/>
                </a:moveTo>
                <a:lnTo>
                  <a:pt x="539430" y="0"/>
                </a:lnTo>
                <a:lnTo>
                  <a:pt x="539430" y="780755"/>
                </a:lnTo>
                <a:lnTo>
                  <a:pt x="0" y="780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296737" y="3292046"/>
            <a:ext cx="7848600" cy="44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6" spc="146" dirty="0">
                <a:solidFill>
                  <a:srgbClr val="000000"/>
                </a:solidFill>
                <a:latin typeface="Barlow SemiCondensed"/>
              </a:rPr>
              <a:t>Limited availability if fuel price  information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64012" y="4696198"/>
            <a:ext cx="4265306" cy="44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6" spc="146" dirty="0">
                <a:solidFill>
                  <a:srgbClr val="000000"/>
                </a:solidFill>
                <a:latin typeface="Barlow SemiCondensed"/>
              </a:rPr>
              <a:t>Learning curve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823456" y="6307222"/>
            <a:ext cx="3851677" cy="48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6" spc="146" dirty="0">
                <a:solidFill>
                  <a:srgbClr val="000000"/>
                </a:solidFill>
                <a:latin typeface="Barlow SemiCondensed"/>
              </a:rPr>
              <a:t>Limited time constraints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360893" y="2813412"/>
            <a:ext cx="11633281" cy="5257800"/>
            <a:chOff x="0" y="0"/>
            <a:chExt cx="4311650" cy="23823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11650" cy="2382335"/>
            </a:xfrm>
            <a:custGeom>
              <a:avLst/>
              <a:gdLst/>
              <a:ahLst/>
              <a:cxnLst/>
              <a:rect l="l" t="t" r="r" b="b"/>
              <a:pathLst>
                <a:path w="4311650" h="2382335">
                  <a:moveTo>
                    <a:pt x="25064" y="0"/>
                  </a:moveTo>
                  <a:lnTo>
                    <a:pt x="4286586" y="0"/>
                  </a:lnTo>
                  <a:cubicBezTo>
                    <a:pt x="4293234" y="0"/>
                    <a:pt x="4299609" y="2641"/>
                    <a:pt x="4304309" y="7341"/>
                  </a:cubicBezTo>
                  <a:cubicBezTo>
                    <a:pt x="4309010" y="12042"/>
                    <a:pt x="4311650" y="18417"/>
                    <a:pt x="4311650" y="25064"/>
                  </a:cubicBezTo>
                  <a:lnTo>
                    <a:pt x="4311650" y="2357271"/>
                  </a:lnTo>
                  <a:cubicBezTo>
                    <a:pt x="4311650" y="2363919"/>
                    <a:pt x="4309010" y="2370294"/>
                    <a:pt x="4304309" y="2374994"/>
                  </a:cubicBezTo>
                  <a:cubicBezTo>
                    <a:pt x="4299609" y="2379695"/>
                    <a:pt x="4293234" y="2382335"/>
                    <a:pt x="4286586" y="2382335"/>
                  </a:cubicBezTo>
                  <a:lnTo>
                    <a:pt x="25064" y="2382335"/>
                  </a:lnTo>
                  <a:cubicBezTo>
                    <a:pt x="18417" y="2382335"/>
                    <a:pt x="12042" y="2379695"/>
                    <a:pt x="7341" y="2374994"/>
                  </a:cubicBezTo>
                  <a:cubicBezTo>
                    <a:pt x="2641" y="2370294"/>
                    <a:pt x="0" y="2363919"/>
                    <a:pt x="0" y="2357271"/>
                  </a:cubicBezTo>
                  <a:lnTo>
                    <a:pt x="0" y="25064"/>
                  </a:lnTo>
                  <a:cubicBezTo>
                    <a:pt x="0" y="18417"/>
                    <a:pt x="2641" y="12042"/>
                    <a:pt x="7341" y="7341"/>
                  </a:cubicBezTo>
                  <a:cubicBezTo>
                    <a:pt x="12042" y="2641"/>
                    <a:pt x="18417" y="0"/>
                    <a:pt x="250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3A685"/>
              </a:solidFill>
              <a:prstDash val="sysDot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4311650" cy="2468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863599" lvl="1" indent="-431800" algn="ctr">
                <a:lnSpc>
                  <a:spcPts val="5599"/>
                </a:lnSpc>
                <a:buAutoNum type="arabicPeriod"/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93695" y="5195184"/>
            <a:ext cx="2100610" cy="71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33A685"/>
                </a:solidFill>
                <a:latin typeface="Barlow Semi-Bold"/>
              </a:rPr>
              <a:t>THANKS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203</Words>
  <Application>Microsoft Office PowerPoint</Application>
  <PresentationFormat>Custom</PresentationFormat>
  <Paragraphs>77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Barlow Semi-Bold</vt:lpstr>
      <vt:lpstr>Calibri</vt:lpstr>
      <vt:lpstr>Arial</vt:lpstr>
      <vt:lpstr>Barlow SemiCondensed Bold</vt:lpstr>
      <vt:lpstr>Barlow Bold</vt:lpstr>
      <vt:lpstr>Barlow</vt:lpstr>
      <vt:lpstr>Barlow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Corporate Minimalist Infographic Presentation Collection</dc:title>
  <dc:creator>Swathy Thankachan</dc:creator>
  <cp:lastModifiedBy>Swathy Thankachan</cp:lastModifiedBy>
  <cp:revision>4</cp:revision>
  <dcterms:created xsi:type="dcterms:W3CDTF">2006-08-16T00:00:00Z</dcterms:created>
  <dcterms:modified xsi:type="dcterms:W3CDTF">2024-05-19T22:47:45Z</dcterms:modified>
  <dc:identifier>DAGFppkD2Fs</dc:identifier>
</cp:coreProperties>
</file>